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Century Gothic" panose="020B0502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4mEIQ0jCQ6suAzNoeHZUBStZI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The Title I Part A program helps students in high poverty schools meet the same high academic standards expected of all children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All students in New Mexico, particularly those most at risk of failing to meet the state’s rigorous academic standards, will have the supports they need to best meet their learning potentials.</a:t>
            </a:r>
            <a:endParaRPr/>
          </a:p>
          <a:p>
            <a:pPr marL="0" lvl="0" indent="0" algn="l" rtl="0">
              <a:lnSpc>
                <a:spcPct val="100000"/>
              </a:lnSpc>
              <a:spcBef>
                <a:spcPts val="0"/>
              </a:spcBef>
              <a:spcAft>
                <a:spcPts val="0"/>
              </a:spcAft>
              <a:buSzPts val="1400"/>
              <a:buNone/>
            </a:pPr>
            <a:r>
              <a:rPr lang="en-US"/>
              <a:t>Title I, Part A: Improving the Academic Achievement of the Economically Disadvantaged • Title I, Part D: Education of Neglected or Delinquent Children and Youth • Title II, Part A: Preparing, Training, and Recruiting High-Quality Teachers, Principals, and Other School Leaders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1200"/>
              <a:buFont typeface="Calibri"/>
              <a:buAutoNum type="arabicPeriod"/>
            </a:pPr>
            <a:r>
              <a:rPr lang="en-US"/>
              <a:t>Information regarding Evidence-Based Interventions(EBI)</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Parent Family Engagement Policy</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School based culture: LEAs must select an evidenced-based intervention that addresses the root causes concerning safe, healthy and supportive school environments.</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Instructional Programs: A Title I Part A schoolwide program model is based on the belief that students will benefit most when schools improve the instructional program in totality. The schoolwide option allows Title I funds to support the entire student population, rather than supporting only those students identified as at-risk.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School parent and family engagement policy – ESSA 1116</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Funds are intended to support strategies and activities designed to raise the achievement of low achieving students.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It is important to understand that the goal of using funding in this area is to improve school culture and climate under Section 1111 of the Every Student Succeeds Act (ESSA). P 28 of the guide – PBIS programs</a:t>
            </a:r>
            <a:endParaRPr/>
          </a:p>
          <a:p>
            <a:pPr marL="628650" lvl="1"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Policy Brief ESSA and Evidence: Why it Matters . PAX Tiered success in high areas Tier 3 Promising Evidence and Tier 4 Strong Theory.</a:t>
            </a:r>
            <a:endParaRPr/>
          </a:p>
          <a:p>
            <a:pPr marL="628650" lvl="1" indent="-9525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457200" lvl="1"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Title I Part D: Homelessness, Delinquent and Neglected</a:t>
            </a:r>
            <a:endParaRPr/>
          </a:p>
          <a:p>
            <a:pPr marL="457200" lvl="1" indent="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sz="1200" b="1" i="0" u="none" strike="noStrike">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8280165d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c8280165d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c8280165d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purpose of this program application is to provide all children significant opportunity to receive a fair, equitable, and high-quality education and to close educational achievement gaps.” </a:t>
            </a:r>
            <a:r>
              <a:rPr lang="en-US" sz="1200" b="1" i="1"/>
              <a:t>ESSA, Section 1001</a:t>
            </a:r>
            <a:r>
              <a:rPr lang="en-US" sz="1200" b="1"/>
              <a:t> </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b="1"/>
              <a:t>Focus</a:t>
            </a:r>
            <a:endParaRPr/>
          </a:p>
          <a:p>
            <a:pPr marL="0" marR="0" lvl="0" indent="0" algn="l" rtl="0">
              <a:lnSpc>
                <a:spcPct val="100000"/>
              </a:lnSpc>
              <a:spcBef>
                <a:spcPts val="0"/>
              </a:spcBef>
              <a:spcAft>
                <a:spcPts val="0"/>
              </a:spcAft>
              <a:buClr>
                <a:schemeClr val="dk1"/>
              </a:buClr>
              <a:buSzPts val="1200"/>
              <a:buFont typeface="Calibri"/>
              <a:buNone/>
            </a:pPr>
            <a:r>
              <a:rPr lang="en-US" sz="1200" b="1"/>
              <a:t>Title I Part A: Improving the Academic Achievement of the Disadvantaged- </a:t>
            </a:r>
            <a:endParaRPr/>
          </a:p>
          <a:p>
            <a:pPr marL="0" marR="0" lvl="0" indent="0" algn="l" rtl="0">
              <a:lnSpc>
                <a:spcPct val="100000"/>
              </a:lnSpc>
              <a:spcBef>
                <a:spcPts val="0"/>
              </a:spcBef>
              <a:spcAft>
                <a:spcPts val="0"/>
              </a:spcAft>
              <a:buClr>
                <a:schemeClr val="dk1"/>
              </a:buClr>
              <a:buSzPts val="1200"/>
              <a:buFont typeface="Calibri"/>
              <a:buNone/>
            </a:pPr>
            <a:r>
              <a:rPr lang="en-US" sz="1200" b="1"/>
              <a:t>	At-Risk (ELL, Native American Indian, Minority, Homeless, Neglected/Delinquent and Disabilities)</a:t>
            </a:r>
            <a:endParaRPr/>
          </a:p>
          <a:p>
            <a:pPr marL="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chemeClr val="dk1"/>
              </a:buClr>
              <a:buSzPts val="1200"/>
              <a:buFont typeface="Calibri"/>
              <a:buNone/>
            </a:pPr>
            <a:r>
              <a:rPr lang="en-US" sz="1200" b="1"/>
              <a:t>Title I, Part D: Education of Neglected or Delinquent Children and Youth </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r>
              <a:rPr lang="en-US" sz="1200" b="1"/>
              <a:t>Title I Team found Five areas of need based on Principals needs assessment, CHD needs assessment and Finance/Budget Needs Assessment:</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Professional development</a:t>
            </a:r>
            <a:r>
              <a:rPr lang="en-US" sz="1200" b="0" i="0" u="none" strike="noStrike">
                <a:solidFill>
                  <a:schemeClr val="dk1"/>
                </a:solidFill>
                <a:latin typeface="Calibri"/>
                <a:ea typeface="Calibri"/>
                <a:cs typeface="Calibri"/>
                <a:sym typeface="Calibri"/>
              </a:rPr>
              <a:t> for teachers in high quality instructional practices with emphasis on high quality instructional support materials.</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Enrichment/Intervention program support</a:t>
            </a:r>
            <a:r>
              <a:rPr lang="en-US" sz="1200" b="0" i="0" u="none" strike="noStrike">
                <a:solidFill>
                  <a:schemeClr val="dk1"/>
                </a:solidFill>
                <a:latin typeface="Calibri"/>
                <a:ea typeface="Calibri"/>
                <a:cs typeface="Calibri"/>
                <a:sym typeface="Calibri"/>
              </a:rPr>
              <a:t> - SAT, Gifted, STEM, and Tier I high performing students.</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Building teacher leader capacity</a:t>
            </a:r>
            <a:r>
              <a:rPr lang="en-US" sz="1200" b="0" i="0" u="none" strike="noStrike">
                <a:solidFill>
                  <a:schemeClr val="dk1"/>
                </a:solidFill>
                <a:latin typeface="Calibri"/>
                <a:ea typeface="Calibri"/>
                <a:cs typeface="Calibri"/>
                <a:sym typeface="Calibri"/>
              </a:rPr>
              <a:t> including mentoring, leadership and coaching with on-site staff available.</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Climate/Culture development at all LEAs</a:t>
            </a:r>
            <a:r>
              <a:rPr lang="en-US" sz="1200" b="0" i="0" u="none" strike="noStrike">
                <a:solidFill>
                  <a:schemeClr val="dk1"/>
                </a:solidFill>
                <a:latin typeface="Calibri"/>
                <a:ea typeface="Calibri"/>
                <a:cs typeface="Calibri"/>
                <a:sym typeface="Calibri"/>
              </a:rPr>
              <a:t> - PBIS/PAX, student engagement and social emotional learning (bullying awareness, trauma informed classrooms, suicide awareness and prevention) and cultural diversity with environmental cultural change (increasing morale).</a:t>
            </a:r>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Technology Support</a:t>
            </a:r>
            <a:r>
              <a:rPr lang="en-US" sz="1200" b="0" i="0" u="none" strike="noStrike">
                <a:solidFill>
                  <a:schemeClr val="dk1"/>
                </a:solidFill>
                <a:latin typeface="Calibri"/>
                <a:ea typeface="Calibri"/>
                <a:cs typeface="Calibri"/>
                <a:sym typeface="Calibri"/>
              </a:rPr>
              <a:t> - laptops to teachers, students and professional development in effective utilization of technology resources in instruction.</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New Reporting Requirements in MLSS – Multi-Layered Student Support</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Layer I – Student Core Instruction including PBIS, CLRI</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Layer II – Student Support and Interventions including PBIS, CLRI, CPI</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Layer III – Special Needs populations</a:t>
            </a:r>
            <a:endParaRPr sz="1200" b="1"/>
          </a:p>
          <a:p>
            <a:pPr marL="0" marR="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Site Allocations:</a:t>
            </a:r>
            <a:endParaRPr/>
          </a:p>
          <a:p>
            <a:pPr marL="0" lvl="0" indent="0" algn="l" rtl="0">
              <a:lnSpc>
                <a:spcPct val="100000"/>
              </a:lnSpc>
              <a:spcBef>
                <a:spcPts val="0"/>
              </a:spcBef>
              <a:spcAft>
                <a:spcPts val="0"/>
              </a:spcAft>
              <a:buSzPts val="1400"/>
              <a:buNone/>
            </a:pPr>
            <a:r>
              <a:rPr lang="en-US"/>
              <a:t>High Priority 97-100% Poverty identified Schools - $240/student 6 Identified schools (NIZ, NAS, NES, NMS, MES) </a:t>
            </a:r>
            <a:endParaRPr/>
          </a:p>
          <a:p>
            <a:pPr marL="0" lvl="0" indent="0" algn="l" rtl="0">
              <a:lnSpc>
                <a:spcPct val="100000"/>
              </a:lnSpc>
              <a:spcBef>
                <a:spcPts val="0"/>
              </a:spcBef>
              <a:spcAft>
                <a:spcPts val="0"/>
              </a:spcAft>
              <a:buSzPts val="1400"/>
              <a:buNone/>
            </a:pPr>
            <a:r>
              <a:rPr lang="en-US"/>
              <a:t>Medium High Priority70-84.9%  $220/student 4 identified schools (EBS, TBA, CPHS, NHS)</a:t>
            </a:r>
            <a:endParaRPr/>
          </a:p>
          <a:p>
            <a:pPr marL="0" lvl="0" indent="0" algn="l" rtl="0">
              <a:lnSpc>
                <a:spcPct val="100000"/>
              </a:lnSpc>
              <a:spcBef>
                <a:spcPts val="0"/>
              </a:spcBef>
              <a:spcAft>
                <a:spcPts val="0"/>
              </a:spcAft>
              <a:buSzPts val="1400"/>
              <a:buNone/>
            </a:pPr>
            <a:r>
              <a:rPr lang="en-US"/>
              <a:t>Medium Priority 62-69%  - $140/student 3 identified schools (KMS, KES, SHS)</a:t>
            </a:r>
            <a:endParaRPr/>
          </a:p>
          <a:p>
            <a:pPr marL="0" lvl="0" indent="0" algn="l" rtl="0">
              <a:lnSpc>
                <a:spcPct val="100000"/>
              </a:lnSpc>
              <a:spcBef>
                <a:spcPts val="0"/>
              </a:spcBef>
              <a:spcAft>
                <a:spcPts val="0"/>
              </a:spcAft>
              <a:buSzPts val="1400"/>
              <a:buNone/>
            </a:pPr>
            <a:r>
              <a:rPr lang="en-US"/>
              <a:t>Medium Low Priority 55-62% - $120/student 2 identified schools (JNE, KCHS)</a:t>
            </a:r>
            <a:endParaRPr/>
          </a:p>
        </p:txBody>
      </p:sp>
      <p:sp>
        <p:nvSpPr>
          <p:cNvPr id="195" name="Google Shape;1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6"/>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a:endParaRPr/>
          </a:p>
        </p:txBody>
      </p:sp>
      <p:sp>
        <p:nvSpPr>
          <p:cNvPr id="45" name="Google Shape;45;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6"/>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11" name="Google Shape;111;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Font typeface="Century Gothic"/>
              <a:buNone/>
              <a:defRPr sz="1600">
                <a:solidFill>
                  <a:srgbClr val="7F7F7F"/>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18" name="Google Shape;118;p16"/>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19" name="Google Shape;11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6"/>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6"/>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6"/>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4" name="Google Shape;124;p16"/>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8" name="Google Shape;128;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5" name="Google Shape;135;p18"/>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6" name="Google Shape;136;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8"/>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8"/>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18"/>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41" name="Google Shape;141;p18"/>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9"/>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45" name="Google Shape;145;p19"/>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46" name="Google Shape;146;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9"/>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0"/>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3" name="Google Shape;153;p2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1"/>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60" name="Google Shape;160;p2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 name="Google Shape;52;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9" name="Google Shape;59;p8"/>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0" name="Google Shape;60;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67" name="Google Shape;67;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4" name="Google Shape;74;p10"/>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5" name="Google Shape;75;p10"/>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6" name="Google Shape;76;p10"/>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2000"/>
              <a:buFont typeface="Century Gothic"/>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5" name="Google Shape;95;p13"/>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96" name="Google Shape;96;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4"/>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200"/>
              <a:buNone/>
              <a:defRPr sz="12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104" name="Google Shape;104;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5"/>
          <p:cNvGrpSpPr/>
          <p:nvPr/>
        </p:nvGrpSpPr>
        <p:grpSpPr>
          <a:xfrm>
            <a:off x="1" y="228600"/>
            <a:ext cx="2851516" cy="6638628"/>
            <a:chOff x="2487613" y="285750"/>
            <a:chExt cx="2428875" cy="5654676"/>
          </a:xfrm>
        </p:grpSpPr>
        <p:sp>
          <p:nvSpPr>
            <p:cNvPr id="11" name="Google Shape;11;p5"/>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5"/>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5"/>
          <p:cNvGrpSpPr/>
          <p:nvPr/>
        </p:nvGrpSpPr>
        <p:grpSpPr>
          <a:xfrm>
            <a:off x="27222" y="-786"/>
            <a:ext cx="2356674" cy="6854039"/>
            <a:chOff x="6627813" y="194833"/>
            <a:chExt cx="1952625" cy="5678918"/>
          </a:xfrm>
        </p:grpSpPr>
        <p:sp>
          <p:nvSpPr>
            <p:cNvPr id="24" name="Google Shape;24;p5"/>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5"/>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 name="Google Shape;38;p5"/>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1069848" y="1498484"/>
            <a:ext cx="10349948" cy="303580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262626"/>
              </a:buClr>
              <a:buSzPts val="5400"/>
              <a:buFont typeface="Century Gothic"/>
              <a:buNone/>
            </a:pPr>
            <a:r>
              <a:rPr lang="en-US"/>
              <a:t>Nita M. Lowey</a:t>
            </a:r>
            <a:endParaRPr/>
          </a:p>
          <a:p>
            <a:pPr marL="0" lvl="0" indent="0" algn="l" rtl="0">
              <a:lnSpc>
                <a:spcPct val="100000"/>
              </a:lnSpc>
              <a:spcBef>
                <a:spcPts val="0"/>
              </a:spcBef>
              <a:spcAft>
                <a:spcPts val="0"/>
              </a:spcAft>
              <a:buClr>
                <a:srgbClr val="262626"/>
              </a:buClr>
              <a:buSzPts val="5400"/>
              <a:buFont typeface="Century Gothic"/>
              <a:buNone/>
            </a:pPr>
            <a:r>
              <a:rPr lang="en-US"/>
              <a:t>21</a:t>
            </a:r>
            <a:r>
              <a:rPr lang="en-US" baseline="30000"/>
              <a:t>st</a:t>
            </a:r>
            <a:r>
              <a:rPr lang="en-US"/>
              <a:t> Century Community Learning Center (CCLC)</a:t>
            </a:r>
            <a:endParaRPr/>
          </a:p>
        </p:txBody>
      </p:sp>
      <p:sp>
        <p:nvSpPr>
          <p:cNvPr id="169" name="Google Shape;169;p1"/>
          <p:cNvSpPr txBox="1">
            <a:spLocks noGrp="1"/>
          </p:cNvSpPr>
          <p:nvPr>
            <p:ph type="subTitle" idx="1"/>
          </p:nvPr>
        </p:nvSpPr>
        <p:spPr>
          <a:xfrm>
            <a:off x="1864300" y="4811875"/>
            <a:ext cx="9872700" cy="1620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endParaRPr sz="2400"/>
          </a:p>
          <a:p>
            <a:pPr marL="0" lvl="0" indent="0" algn="ctr" rtl="0">
              <a:lnSpc>
                <a:spcPct val="100000"/>
              </a:lnSpc>
              <a:spcBef>
                <a:spcPts val="1000"/>
              </a:spcBef>
              <a:spcAft>
                <a:spcPts val="0"/>
              </a:spcAft>
              <a:buSzPts val="2400"/>
              <a:buNone/>
            </a:pPr>
            <a:r>
              <a:rPr lang="en-US" sz="2400"/>
              <a:t>Community Schools and Extended Learning Bureau, NMPED</a:t>
            </a:r>
            <a:endParaRPr/>
          </a:p>
        </p:txBody>
      </p:sp>
      <p:pic>
        <p:nvPicPr>
          <p:cNvPr id="170" name="Google Shape;170;p1"/>
          <p:cNvPicPr preferRelativeResize="0"/>
          <p:nvPr/>
        </p:nvPicPr>
        <p:blipFill>
          <a:blip r:embed="rId3">
            <a:extLst>
              <a:ext uri="{28A0092B-C50C-407E-A947-70E740481C1C}">
                <a14:useLocalDpi xmlns:a14="http://schemas.microsoft.com/office/drawing/2010/main" val="0"/>
              </a:ext>
            </a:extLst>
          </a:blip>
          <a:stretch>
            <a:fillRect/>
          </a:stretch>
        </p:blipFill>
        <p:spPr>
          <a:xfrm>
            <a:off x="8969828" y="393192"/>
            <a:ext cx="2449967" cy="24499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ctrTitle"/>
          </p:nvPr>
        </p:nvSpPr>
        <p:spPr>
          <a:xfrm>
            <a:off x="1112550" y="996100"/>
            <a:ext cx="10417200" cy="53211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262626"/>
              </a:buClr>
              <a:buSzPts val="5300"/>
              <a:buFont typeface="Century Gothic"/>
              <a:buNone/>
            </a:pPr>
            <a:r>
              <a:rPr lang="en-US" sz="5300"/>
              <a:t>FY 2021-2026</a:t>
            </a:r>
            <a:br>
              <a:rPr lang="en-US" sz="5300"/>
            </a:br>
            <a:r>
              <a:rPr lang="en-US" sz="5300"/>
              <a:t>21</a:t>
            </a:r>
            <a:r>
              <a:rPr lang="en-US" sz="5300" baseline="30000"/>
              <a:t>st</a:t>
            </a:r>
            <a:r>
              <a:rPr lang="en-US" sz="5300"/>
              <a:t> CCLC Proposal</a:t>
            </a:r>
            <a:r>
              <a:rPr lang="en-US"/>
              <a:t/>
            </a:r>
            <a:br>
              <a:rPr lang="en-US"/>
            </a:br>
            <a:r>
              <a:rPr lang="en-US" sz="3200"/>
              <a:t/>
            </a:r>
            <a:br>
              <a:rPr lang="en-US" sz="3200"/>
            </a:br>
            <a:r>
              <a:rPr lang="en-US" sz="3600" b="1"/>
              <a:t/>
            </a:r>
            <a:br>
              <a:rPr lang="en-US" sz="3600" b="1"/>
            </a:br>
            <a:r>
              <a:rPr lang="en-US" sz="2200"/>
              <a:t>The Nita M. Lowey 21st Century Community Learning Centers (21st CCLC) Program provides students exceptional out-of-school time (OST) learning, developmental and enrichment experiences throughout the state of New Mexico. </a:t>
            </a:r>
            <a:endParaRPr/>
          </a:p>
        </p:txBody>
      </p:sp>
      <p:pic>
        <p:nvPicPr>
          <p:cNvPr id="177" name="Google Shape;177;p2" descr="21st CCLC logo"/>
          <p:cNvPicPr preferRelativeResize="0"/>
          <p:nvPr/>
        </p:nvPicPr>
        <p:blipFill rotWithShape="1">
          <a:blip r:embed="rId3">
            <a:alphaModFix/>
          </a:blip>
          <a:srcRect/>
          <a:stretch/>
        </p:blipFill>
        <p:spPr>
          <a:xfrm>
            <a:off x="665825" y="535050"/>
            <a:ext cx="1897750" cy="1823825"/>
          </a:xfrm>
          <a:prstGeom prst="rect">
            <a:avLst/>
          </a:prstGeom>
          <a:noFill/>
          <a:ln>
            <a:noFill/>
          </a:ln>
        </p:spPr>
      </p:pic>
      <p:pic>
        <p:nvPicPr>
          <p:cNvPr id="178" name="Google Shape;178;p2"/>
          <p:cNvPicPr preferRelativeResize="0"/>
          <p:nvPr/>
        </p:nvPicPr>
        <p:blipFill>
          <a:blip r:embed="rId4">
            <a:extLst>
              <a:ext uri="{28A0092B-C50C-407E-A947-70E740481C1C}">
                <a14:useLocalDpi xmlns:a14="http://schemas.microsoft.com/office/drawing/2010/main" val="0"/>
              </a:ext>
            </a:extLst>
          </a:blip>
          <a:stretch>
            <a:fillRect/>
          </a:stretch>
        </p:blipFill>
        <p:spPr>
          <a:xfrm>
            <a:off x="8969828" y="393192"/>
            <a:ext cx="2449968" cy="24499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1305662" y="375535"/>
            <a:ext cx="8911687" cy="128089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2626"/>
              </a:buClr>
              <a:buSzPts val="3600"/>
              <a:buFont typeface="Century Gothic"/>
              <a:buNone/>
            </a:pPr>
            <a:r>
              <a:rPr lang="en-US"/>
              <a:t>Program Overview</a:t>
            </a:r>
            <a:endParaRPr/>
          </a:p>
        </p:txBody>
      </p:sp>
      <p:sp>
        <p:nvSpPr>
          <p:cNvPr id="184" name="Google Shape;184;p3"/>
          <p:cNvSpPr txBox="1">
            <a:spLocks noGrp="1"/>
          </p:cNvSpPr>
          <p:nvPr>
            <p:ph type="body" idx="1"/>
          </p:nvPr>
        </p:nvSpPr>
        <p:spPr>
          <a:xfrm>
            <a:off x="994299" y="1518081"/>
            <a:ext cx="10848513" cy="5060271"/>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800"/>
              <a:buChar char="➢"/>
            </a:pPr>
            <a:r>
              <a:rPr lang="en-US"/>
              <a:t>Authorized under Title IV, Part B, of the Elementary and Secondary Education Act of 1965 (ESEA), as amended the Every Student Succeeds Act of 2015, the primary goal of the 21st CCLC program is to enable community learning centers to plan, implement, or expand quality OST learning enrichment opportunities to help students meet State Standards in core content areas. </a:t>
            </a:r>
            <a:endParaRPr/>
          </a:p>
          <a:p>
            <a:pPr marL="342900" lvl="0" indent="-228600" algn="l" rtl="0">
              <a:lnSpc>
                <a:spcPct val="100000"/>
              </a:lnSpc>
              <a:spcBef>
                <a:spcPts val="1000"/>
              </a:spcBef>
              <a:spcAft>
                <a:spcPts val="0"/>
              </a:spcAft>
              <a:buSzPts val="1800"/>
              <a:buNone/>
            </a:pPr>
            <a:endParaRPr/>
          </a:p>
          <a:p>
            <a:pPr marL="342900" lvl="0" indent="-342900" algn="l" rtl="0">
              <a:lnSpc>
                <a:spcPct val="100000"/>
              </a:lnSpc>
              <a:spcBef>
                <a:spcPts val="1000"/>
              </a:spcBef>
              <a:spcAft>
                <a:spcPts val="0"/>
              </a:spcAft>
              <a:buSzPts val="1800"/>
              <a:buChar char="➢"/>
            </a:pPr>
            <a:r>
              <a:rPr lang="en-US"/>
              <a:t>21st CCLC programs must primarily serve children who attend high-poverty schools and priority must be given to serving children in low-performing schools. </a:t>
            </a:r>
            <a:endParaRPr/>
          </a:p>
          <a:p>
            <a:pPr marL="342900" lvl="0" indent="-228600" algn="l" rtl="0">
              <a:lnSpc>
                <a:spcPct val="100000"/>
              </a:lnSpc>
              <a:spcBef>
                <a:spcPts val="1000"/>
              </a:spcBef>
              <a:spcAft>
                <a:spcPts val="0"/>
              </a:spcAft>
              <a:buSzPts val="1800"/>
              <a:buNone/>
            </a:pPr>
            <a:endParaRPr/>
          </a:p>
          <a:p>
            <a:pPr marL="342900" lvl="0" indent="-342900" algn="l" rtl="0">
              <a:lnSpc>
                <a:spcPct val="100000"/>
              </a:lnSpc>
              <a:spcBef>
                <a:spcPts val="1000"/>
              </a:spcBef>
              <a:spcAft>
                <a:spcPts val="0"/>
              </a:spcAft>
              <a:buSzPts val="1800"/>
              <a:buChar char="➢"/>
            </a:pPr>
            <a:r>
              <a:rPr lang="en-US"/>
              <a:t>Provides homework help and support for 30 minutes of program</a:t>
            </a:r>
            <a:endParaRPr/>
          </a:p>
          <a:p>
            <a:pPr marL="342900" lvl="0" indent="-342900" algn="l" rtl="0">
              <a:lnSpc>
                <a:spcPct val="100000"/>
              </a:lnSpc>
              <a:spcBef>
                <a:spcPts val="1000"/>
              </a:spcBef>
              <a:spcAft>
                <a:spcPts val="0"/>
              </a:spcAft>
              <a:buSzPts val="1800"/>
              <a:buChar char="➢"/>
            </a:pPr>
            <a:r>
              <a:rPr lang="en-US"/>
              <a:t>In addition, provides 60 minutes of enrichment activities in ELA, Math and STEAM</a:t>
            </a:r>
            <a:endParaRPr/>
          </a:p>
          <a:p>
            <a:pPr marL="342900" lvl="0" indent="-342900" algn="l" rtl="0">
              <a:lnSpc>
                <a:spcPct val="100000"/>
              </a:lnSpc>
              <a:spcBef>
                <a:spcPts val="1000"/>
              </a:spcBef>
              <a:spcAft>
                <a:spcPts val="0"/>
              </a:spcAft>
              <a:buSzPts val="1800"/>
              <a:buChar char="➢"/>
            </a:pPr>
            <a:r>
              <a:rPr lang="en-US"/>
              <a:t>Supports the whole child learning philosophy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c8280165d4_0_0"/>
          <p:cNvSpPr txBox="1">
            <a:spLocks noGrp="1"/>
          </p:cNvSpPr>
          <p:nvPr>
            <p:ph type="title"/>
          </p:nvPr>
        </p:nvSpPr>
        <p:spPr>
          <a:xfrm>
            <a:off x="4979550" y="47160"/>
            <a:ext cx="8911800" cy="1281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r>
              <a:rPr lang="en-US"/>
              <a:t>Activities</a:t>
            </a:r>
            <a:endParaRPr/>
          </a:p>
        </p:txBody>
      </p:sp>
      <p:sp>
        <p:nvSpPr>
          <p:cNvPr id="191" name="Google Shape;191;gc8280165d4_0_0"/>
          <p:cNvSpPr txBox="1">
            <a:spLocks noGrp="1"/>
          </p:cNvSpPr>
          <p:nvPr>
            <p:ph type="body" idx="1"/>
          </p:nvPr>
        </p:nvSpPr>
        <p:spPr>
          <a:xfrm>
            <a:off x="1537625" y="1028225"/>
            <a:ext cx="9966900" cy="5669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000"/>
              </a:spcBef>
              <a:spcAft>
                <a:spcPts val="0"/>
              </a:spcAft>
              <a:buSzPct val="108108"/>
              <a:buNone/>
            </a:pPr>
            <a:r>
              <a:rPr lang="en-US"/>
              <a:t>Some examples of enrichment activities include:</a:t>
            </a:r>
            <a:endParaRPr/>
          </a:p>
          <a:p>
            <a:pPr marL="457200" lvl="0" indent="-334327" algn="l" rtl="0">
              <a:lnSpc>
                <a:spcPct val="100000"/>
              </a:lnSpc>
              <a:spcBef>
                <a:spcPts val="1000"/>
              </a:spcBef>
              <a:spcAft>
                <a:spcPts val="0"/>
              </a:spcAft>
              <a:buSzPct val="100000"/>
              <a:buChar char="➢"/>
            </a:pPr>
            <a:r>
              <a:rPr lang="en-US" b="1"/>
              <a:t>STE</a:t>
            </a:r>
            <a:r>
              <a:rPr lang="en-US" b="1" i="1"/>
              <a:t>A</a:t>
            </a:r>
            <a:r>
              <a:rPr lang="en-US" b="1"/>
              <a:t>M</a:t>
            </a:r>
            <a:endParaRPr b="1"/>
          </a:p>
          <a:p>
            <a:pPr marL="914400" lvl="1" indent="-334326" algn="l" rtl="0">
              <a:lnSpc>
                <a:spcPct val="100000"/>
              </a:lnSpc>
              <a:spcBef>
                <a:spcPts val="0"/>
              </a:spcBef>
              <a:spcAft>
                <a:spcPts val="0"/>
              </a:spcAft>
              <a:buSzPct val="112500"/>
              <a:buChar char="○"/>
            </a:pPr>
            <a:r>
              <a:rPr lang="en-US" b="1"/>
              <a:t>Science</a:t>
            </a:r>
            <a:endParaRPr b="1"/>
          </a:p>
          <a:p>
            <a:pPr marL="1371600" lvl="2" indent="-310832" algn="l" rtl="0">
              <a:lnSpc>
                <a:spcPct val="100000"/>
              </a:lnSpc>
              <a:spcBef>
                <a:spcPts val="0"/>
              </a:spcBef>
              <a:spcAft>
                <a:spcPts val="0"/>
              </a:spcAft>
              <a:buSzPct val="100000"/>
              <a:buChar char="■"/>
            </a:pPr>
            <a:r>
              <a:rPr lang="en-US"/>
              <a:t>Utilizing microscopes, science resources and technology to explore their surroundings; plant cells, earth and water.</a:t>
            </a:r>
            <a:endParaRPr/>
          </a:p>
          <a:p>
            <a:pPr marL="1371600" lvl="2" indent="-310832" algn="l" rtl="0">
              <a:lnSpc>
                <a:spcPct val="100000"/>
              </a:lnSpc>
              <a:spcBef>
                <a:spcPts val="0"/>
              </a:spcBef>
              <a:spcAft>
                <a:spcPts val="0"/>
              </a:spcAft>
              <a:buSzPct val="100000"/>
              <a:buChar char="■"/>
            </a:pPr>
            <a:r>
              <a:rPr lang="en-US"/>
              <a:t>Garden towers; growing their own vegetables and plants through hydroponics</a:t>
            </a:r>
            <a:endParaRPr/>
          </a:p>
          <a:p>
            <a:pPr marL="1371600" lvl="2" indent="-310832" algn="l" rtl="0">
              <a:lnSpc>
                <a:spcPct val="100000"/>
              </a:lnSpc>
              <a:spcBef>
                <a:spcPts val="0"/>
              </a:spcBef>
              <a:spcAft>
                <a:spcPts val="0"/>
              </a:spcAft>
              <a:buSzPct val="100000"/>
              <a:buChar char="■"/>
            </a:pPr>
            <a:r>
              <a:rPr lang="en-US"/>
              <a:t>Forensic and investigative activities</a:t>
            </a:r>
            <a:endParaRPr/>
          </a:p>
          <a:p>
            <a:pPr marL="1828800" lvl="3" indent="-320551" algn="l" rtl="0">
              <a:lnSpc>
                <a:spcPct val="100000"/>
              </a:lnSpc>
              <a:spcBef>
                <a:spcPts val="0"/>
              </a:spcBef>
              <a:spcAft>
                <a:spcPts val="0"/>
              </a:spcAft>
              <a:buSzPct val="100000"/>
              <a:buChar char="●"/>
            </a:pPr>
            <a:r>
              <a:rPr lang="en-US" sz="1564" b="1"/>
              <a:t>Health and Science</a:t>
            </a:r>
            <a:endParaRPr sz="1564" b="1"/>
          </a:p>
          <a:p>
            <a:pPr marL="2286000" lvl="4" indent="-315304" algn="l" rtl="0">
              <a:lnSpc>
                <a:spcPct val="100000"/>
              </a:lnSpc>
              <a:spcBef>
                <a:spcPts val="0"/>
              </a:spcBef>
              <a:spcAft>
                <a:spcPts val="0"/>
              </a:spcAft>
              <a:buSzPct val="115677"/>
              <a:buChar char="○"/>
            </a:pPr>
            <a:r>
              <a:rPr lang="en-US" sz="1275"/>
              <a:t>Physical activity benefits; strength and conditioning, sports activities including hiking, biking, xeriscaping. Also including muscle and body system awareness.</a:t>
            </a:r>
            <a:endParaRPr sz="1275"/>
          </a:p>
          <a:p>
            <a:pPr marL="2286000" lvl="4" indent="-315304" algn="l" rtl="0">
              <a:lnSpc>
                <a:spcPct val="100000"/>
              </a:lnSpc>
              <a:spcBef>
                <a:spcPts val="0"/>
              </a:spcBef>
              <a:spcAft>
                <a:spcPts val="0"/>
              </a:spcAft>
              <a:buSzPct val="115677"/>
              <a:buChar char="○"/>
            </a:pPr>
            <a:r>
              <a:rPr lang="en-US" sz="1275"/>
              <a:t>Nutrition; preparing healthy foods; using Instapots to make meals on the go</a:t>
            </a:r>
            <a:endParaRPr/>
          </a:p>
          <a:p>
            <a:pPr marL="914400" lvl="1" indent="-320551" algn="l" rtl="0">
              <a:lnSpc>
                <a:spcPct val="100000"/>
              </a:lnSpc>
              <a:spcBef>
                <a:spcPts val="0"/>
              </a:spcBef>
              <a:spcAft>
                <a:spcPts val="0"/>
              </a:spcAft>
              <a:buSzPct val="100000"/>
              <a:buChar char="○"/>
            </a:pPr>
            <a:r>
              <a:rPr lang="en-US" sz="1564" b="1"/>
              <a:t>Technology/Robotics</a:t>
            </a:r>
            <a:endParaRPr sz="1564" b="1"/>
          </a:p>
          <a:p>
            <a:pPr marL="1371600" lvl="2" indent="-314215" algn="l" rtl="0">
              <a:lnSpc>
                <a:spcPct val="100000"/>
              </a:lnSpc>
              <a:spcBef>
                <a:spcPts val="0"/>
              </a:spcBef>
              <a:spcAft>
                <a:spcPts val="0"/>
              </a:spcAft>
              <a:buSzPct val="115915"/>
              <a:buChar char="■"/>
            </a:pPr>
            <a:r>
              <a:rPr lang="en-US" sz="1256"/>
              <a:t>Students are introduced to coding and robotics as it pertains to the 21st Century needs; how to code a robot to stop, spin, create a design and communicate calculations entered into the computer into action.</a:t>
            </a:r>
            <a:endParaRPr b="1"/>
          </a:p>
          <a:p>
            <a:pPr marL="914400" lvl="1" indent="-334326" algn="l" rtl="0">
              <a:lnSpc>
                <a:spcPct val="100000"/>
              </a:lnSpc>
              <a:spcBef>
                <a:spcPts val="0"/>
              </a:spcBef>
              <a:spcAft>
                <a:spcPts val="0"/>
              </a:spcAft>
              <a:buSzPct val="112500"/>
              <a:buChar char="○"/>
            </a:pPr>
            <a:r>
              <a:rPr lang="en-US" b="1"/>
              <a:t>Math</a:t>
            </a:r>
            <a:r>
              <a:rPr lang="en-US"/>
              <a:t> </a:t>
            </a:r>
            <a:endParaRPr/>
          </a:p>
          <a:p>
            <a:pPr marL="1371600" lvl="2" indent="-334326" algn="l" rtl="0">
              <a:lnSpc>
                <a:spcPct val="100000"/>
              </a:lnSpc>
              <a:spcBef>
                <a:spcPts val="0"/>
              </a:spcBef>
              <a:spcAft>
                <a:spcPts val="0"/>
              </a:spcAft>
              <a:buSzPct val="154934"/>
              <a:buChar char="■"/>
            </a:pPr>
            <a:r>
              <a:rPr lang="en-US"/>
              <a:t>Activities including physics, problem solving and exploring math concepts to encourage better understanding of the world.</a:t>
            </a:r>
            <a:endParaRPr sz="1275"/>
          </a:p>
          <a:p>
            <a:pPr marL="457200" lvl="0" indent="-334327" algn="l" rtl="0">
              <a:lnSpc>
                <a:spcPct val="100000"/>
              </a:lnSpc>
              <a:spcBef>
                <a:spcPts val="0"/>
              </a:spcBef>
              <a:spcAft>
                <a:spcPts val="0"/>
              </a:spcAft>
              <a:buSzPct val="100000"/>
              <a:buChar char="➢"/>
            </a:pPr>
            <a:r>
              <a:rPr lang="en-US" b="1"/>
              <a:t>Cultural Fine Arts</a:t>
            </a:r>
            <a:endParaRPr b="1"/>
          </a:p>
          <a:p>
            <a:pPr marL="1371600" lvl="2" indent="-322160" algn="l" rtl="0">
              <a:lnSpc>
                <a:spcPct val="100000"/>
              </a:lnSpc>
              <a:spcBef>
                <a:spcPts val="0"/>
              </a:spcBef>
              <a:spcAft>
                <a:spcPts val="0"/>
              </a:spcAft>
              <a:buSzPct val="133560"/>
              <a:buChar char="■"/>
            </a:pPr>
            <a:r>
              <a:rPr lang="en-US" sz="1191"/>
              <a:t>Weaving, pottery and painting/drawing; Participating in arts and drama activities with cultural relevance following student interest.</a:t>
            </a:r>
            <a:endParaRPr sz="1191"/>
          </a:p>
          <a:p>
            <a:pPr marL="457200" lvl="0" indent="-335330" algn="l" rtl="0">
              <a:lnSpc>
                <a:spcPct val="100000"/>
              </a:lnSpc>
              <a:spcBef>
                <a:spcPts val="0"/>
              </a:spcBef>
              <a:spcAft>
                <a:spcPts val="0"/>
              </a:spcAft>
              <a:buSzPct val="100000"/>
              <a:buChar char="➢"/>
            </a:pPr>
            <a:r>
              <a:rPr lang="en-US" sz="1816" b="1"/>
              <a:t>Other Arts</a:t>
            </a:r>
            <a:endParaRPr sz="1816" b="1"/>
          </a:p>
          <a:p>
            <a:pPr marL="914400" lvl="1" indent="-334326" algn="l" rtl="0">
              <a:lnSpc>
                <a:spcPct val="100000"/>
              </a:lnSpc>
              <a:spcBef>
                <a:spcPts val="0"/>
              </a:spcBef>
              <a:spcAft>
                <a:spcPts val="0"/>
              </a:spcAft>
              <a:buSzPct val="112500"/>
              <a:buChar char="○"/>
            </a:pPr>
            <a:r>
              <a:rPr lang="en-US" b="1"/>
              <a:t>Drama</a:t>
            </a:r>
            <a:r>
              <a:rPr lang="en-US"/>
              <a:t> production including plays.</a:t>
            </a:r>
            <a:endParaRPr/>
          </a:p>
          <a:p>
            <a:pPr marL="914400" lvl="1" indent="-334326" algn="l" rtl="0">
              <a:lnSpc>
                <a:spcPct val="100000"/>
              </a:lnSpc>
              <a:spcBef>
                <a:spcPts val="0"/>
              </a:spcBef>
              <a:spcAft>
                <a:spcPts val="0"/>
              </a:spcAft>
              <a:buSzPct val="112500"/>
              <a:buChar char="○"/>
            </a:pPr>
            <a:r>
              <a:rPr lang="en-US" b="1"/>
              <a:t>Digital Arts</a:t>
            </a:r>
            <a:r>
              <a:rPr lang="en-US"/>
              <a:t>; photography through the use of technology - 3D imaging, movie production, Google interactive imagery applications.</a:t>
            </a:r>
            <a:endParaRPr/>
          </a:p>
          <a:p>
            <a:pPr marL="457200" lvl="0" indent="-335330" algn="l" rtl="0">
              <a:lnSpc>
                <a:spcPct val="100000"/>
              </a:lnSpc>
              <a:spcBef>
                <a:spcPts val="0"/>
              </a:spcBef>
              <a:spcAft>
                <a:spcPts val="0"/>
              </a:spcAft>
              <a:buSzPct val="100000"/>
              <a:buChar char="➢"/>
            </a:pPr>
            <a:r>
              <a:rPr lang="en-US" sz="1816" b="1"/>
              <a:t>Lifeskills</a:t>
            </a:r>
            <a:endParaRPr sz="1816" b="1"/>
          </a:p>
          <a:p>
            <a:pPr marL="914400" lvl="1" indent="-319690" algn="l" rtl="0">
              <a:lnSpc>
                <a:spcPct val="100000"/>
              </a:lnSpc>
              <a:spcBef>
                <a:spcPts val="0"/>
              </a:spcBef>
              <a:spcAft>
                <a:spcPts val="0"/>
              </a:spcAft>
              <a:buSzPct val="100000"/>
              <a:buChar char="○"/>
            </a:pPr>
            <a:r>
              <a:rPr lang="en-US" sz="1550" b="1"/>
              <a:t>Sewing; </a:t>
            </a:r>
            <a:r>
              <a:rPr lang="en-US" sz="1550"/>
              <a:t>Students are introduced to sewing through the understanding of textile production. </a:t>
            </a:r>
            <a:endParaRPr sz="1550"/>
          </a:p>
          <a:p>
            <a:pPr marL="914400" lvl="1" indent="-319690" algn="l" rtl="0">
              <a:lnSpc>
                <a:spcPct val="100000"/>
              </a:lnSpc>
              <a:spcBef>
                <a:spcPts val="0"/>
              </a:spcBef>
              <a:spcAft>
                <a:spcPts val="0"/>
              </a:spcAft>
              <a:buSzPct val="100000"/>
              <a:buChar char="○"/>
            </a:pPr>
            <a:r>
              <a:rPr lang="en-US" sz="1550" b="1"/>
              <a:t>Budgeting/planning; </a:t>
            </a:r>
            <a:r>
              <a:rPr lang="en-US" sz="1550"/>
              <a:t>Students are taught skills on household planning such as purchasing groceries, filling out applications, etc.</a:t>
            </a:r>
            <a:endParaRPr sz="1550"/>
          </a:p>
          <a:p>
            <a:pPr marL="0" lvl="0" indent="0" algn="l" rtl="0">
              <a:lnSpc>
                <a:spcPct val="100000"/>
              </a:lnSpc>
              <a:spcBef>
                <a:spcPts val="1000"/>
              </a:spcBef>
              <a:spcAft>
                <a:spcPts val="0"/>
              </a:spcAft>
              <a:buSzPct val="108108"/>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
          <p:cNvSpPr txBox="1">
            <a:spLocks noGrp="1"/>
          </p:cNvSpPr>
          <p:nvPr>
            <p:ph type="title"/>
          </p:nvPr>
        </p:nvSpPr>
        <p:spPr>
          <a:xfrm>
            <a:off x="1472702" y="156147"/>
            <a:ext cx="9520157" cy="78554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2626"/>
              </a:buClr>
              <a:buSzPts val="3600"/>
              <a:buFont typeface="Century Gothic"/>
              <a:buNone/>
            </a:pPr>
            <a:r>
              <a:rPr lang="en-US"/>
              <a:t>21</a:t>
            </a:r>
            <a:r>
              <a:rPr lang="en-US" baseline="30000"/>
              <a:t>st</a:t>
            </a:r>
            <a:r>
              <a:rPr lang="en-US"/>
              <a:t> CCLC Application Breakdown</a:t>
            </a:r>
            <a:endParaRPr/>
          </a:p>
        </p:txBody>
      </p:sp>
      <p:sp>
        <p:nvSpPr>
          <p:cNvPr id="198" name="Google Shape;198;p4"/>
          <p:cNvSpPr txBox="1">
            <a:spLocks noGrp="1"/>
          </p:cNvSpPr>
          <p:nvPr>
            <p:ph type="body" idx="1"/>
          </p:nvPr>
        </p:nvSpPr>
        <p:spPr>
          <a:xfrm>
            <a:off x="1369425" y="941700"/>
            <a:ext cx="4755000" cy="542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solidFill>
                  <a:srgbClr val="7B230B"/>
                </a:solidFill>
              </a:rPr>
              <a:t>Fund Name: 21</a:t>
            </a:r>
            <a:r>
              <a:rPr lang="en-US" sz="1400" b="1" baseline="30000">
                <a:solidFill>
                  <a:srgbClr val="7B230B"/>
                </a:solidFill>
              </a:rPr>
              <a:t>st</a:t>
            </a:r>
            <a:r>
              <a:rPr lang="en-US" sz="1400" b="1">
                <a:solidFill>
                  <a:srgbClr val="7B230B"/>
                </a:solidFill>
              </a:rPr>
              <a:t> CCLC</a:t>
            </a:r>
            <a:endParaRPr sz="1400"/>
          </a:p>
          <a:p>
            <a:pPr marL="0" lvl="0" indent="0" algn="l" rtl="0">
              <a:lnSpc>
                <a:spcPct val="100000"/>
              </a:lnSpc>
              <a:spcBef>
                <a:spcPts val="1000"/>
              </a:spcBef>
              <a:spcAft>
                <a:spcPts val="0"/>
              </a:spcAft>
              <a:buSzPts val="1400"/>
              <a:buNone/>
            </a:pPr>
            <a:r>
              <a:rPr lang="en-US" sz="1400" b="1">
                <a:solidFill>
                  <a:srgbClr val="7B230B"/>
                </a:solidFill>
              </a:rPr>
              <a:t>RFP Budget Application: </a:t>
            </a:r>
            <a:r>
              <a:rPr lang="en-US" sz="1400" b="1"/>
              <a:t>$2,182,551.00</a:t>
            </a:r>
            <a:endParaRPr b="1"/>
          </a:p>
          <a:p>
            <a:pPr marL="0" lvl="0" indent="0" algn="l" rtl="0">
              <a:lnSpc>
                <a:spcPct val="100000"/>
              </a:lnSpc>
              <a:spcBef>
                <a:spcPts val="1000"/>
              </a:spcBef>
              <a:spcAft>
                <a:spcPts val="0"/>
              </a:spcAft>
              <a:buSzPts val="1400"/>
              <a:buNone/>
            </a:pPr>
            <a:r>
              <a:rPr lang="en-US" sz="1400"/>
              <a:t>___________________________________________________</a:t>
            </a:r>
            <a:endParaRPr/>
          </a:p>
          <a:p>
            <a:pPr marL="0" lvl="0" indent="0" algn="l" rtl="0">
              <a:lnSpc>
                <a:spcPct val="100000"/>
              </a:lnSpc>
              <a:spcBef>
                <a:spcPts val="1000"/>
              </a:spcBef>
              <a:spcAft>
                <a:spcPts val="0"/>
              </a:spcAft>
              <a:buSzPts val="1400"/>
              <a:buNone/>
            </a:pPr>
            <a:r>
              <a:rPr lang="en-US" sz="1400" b="1">
                <a:solidFill>
                  <a:srgbClr val="7B230B"/>
                </a:solidFill>
              </a:rPr>
              <a:t>District Level Salary and Benefits: </a:t>
            </a:r>
            <a:r>
              <a:rPr lang="en-US" sz="1400" b="1"/>
              <a:t>$221,520.00</a:t>
            </a:r>
            <a:endParaRPr/>
          </a:p>
          <a:p>
            <a:pPr marL="342900" lvl="0" indent="-342900" algn="l" rtl="0">
              <a:lnSpc>
                <a:spcPct val="100000"/>
              </a:lnSpc>
              <a:spcBef>
                <a:spcPts val="1000"/>
              </a:spcBef>
              <a:spcAft>
                <a:spcPts val="0"/>
              </a:spcAft>
              <a:buSzPts val="1400"/>
              <a:buChar char="➢"/>
            </a:pPr>
            <a:r>
              <a:rPr lang="en-US" sz="1400"/>
              <a:t>1 Program Manager (1.0 FTE)</a:t>
            </a:r>
            <a:endParaRPr/>
          </a:p>
          <a:p>
            <a:pPr marL="342900" lvl="0" indent="-342900" algn="l" rtl="0">
              <a:lnSpc>
                <a:spcPct val="100000"/>
              </a:lnSpc>
              <a:spcBef>
                <a:spcPts val="1000"/>
              </a:spcBef>
              <a:spcAft>
                <a:spcPts val="0"/>
              </a:spcAft>
              <a:buSzPts val="1400"/>
              <a:buChar char="➢"/>
            </a:pPr>
            <a:r>
              <a:rPr lang="en-US" sz="1400"/>
              <a:t>1 Administrative Support (1.0 FTE)</a:t>
            </a:r>
            <a:endParaRPr/>
          </a:p>
          <a:p>
            <a:pPr marL="342900" lvl="0" indent="-342900" algn="l" rtl="0">
              <a:lnSpc>
                <a:spcPct val="100000"/>
              </a:lnSpc>
              <a:spcBef>
                <a:spcPts val="1000"/>
              </a:spcBef>
              <a:spcAft>
                <a:spcPts val="0"/>
              </a:spcAft>
              <a:buSzPts val="1400"/>
              <a:buChar char="➢"/>
            </a:pPr>
            <a:r>
              <a:rPr lang="en-US" sz="1400"/>
              <a:t>District 21</a:t>
            </a:r>
            <a:r>
              <a:rPr lang="en-US" sz="1400" baseline="30000"/>
              <a:t>st</a:t>
            </a:r>
            <a:r>
              <a:rPr lang="en-US" sz="1400"/>
              <a:t> CCLC Coach (1.0 FTE)</a:t>
            </a:r>
            <a:endParaRPr/>
          </a:p>
          <a:p>
            <a:pPr marL="0" lvl="0" indent="0" algn="l" rtl="0">
              <a:lnSpc>
                <a:spcPct val="100000"/>
              </a:lnSpc>
              <a:spcBef>
                <a:spcPts val="1000"/>
              </a:spcBef>
              <a:spcAft>
                <a:spcPts val="0"/>
              </a:spcAft>
              <a:buSzPts val="1400"/>
              <a:buNone/>
            </a:pPr>
            <a:r>
              <a:rPr lang="en-US" sz="1400" b="1">
                <a:solidFill>
                  <a:srgbClr val="7B230B"/>
                </a:solidFill>
              </a:rPr>
              <a:t>Additional Compensation: </a:t>
            </a:r>
            <a:r>
              <a:rPr lang="en-US" sz="1400" b="1">
                <a:solidFill>
                  <a:srgbClr val="000000"/>
                </a:solidFill>
              </a:rPr>
              <a:t>1,148,545.00</a:t>
            </a:r>
            <a:endParaRPr sz="1400" b="1">
              <a:solidFill>
                <a:srgbClr val="000000"/>
              </a:solidFill>
            </a:endParaRPr>
          </a:p>
          <a:p>
            <a:pPr marL="457200" lvl="0" indent="-317500" algn="l" rtl="0">
              <a:lnSpc>
                <a:spcPct val="100000"/>
              </a:lnSpc>
              <a:spcBef>
                <a:spcPts val="1000"/>
              </a:spcBef>
              <a:spcAft>
                <a:spcPts val="0"/>
              </a:spcAft>
              <a:buClr>
                <a:srgbClr val="000000"/>
              </a:buClr>
              <a:buSzPts val="1400"/>
              <a:buChar char="➢"/>
            </a:pPr>
            <a:r>
              <a:rPr lang="en-US" sz="1400">
                <a:solidFill>
                  <a:srgbClr val="000000"/>
                </a:solidFill>
              </a:rPr>
              <a:t>Bus drivers and stipends</a:t>
            </a:r>
            <a:endParaRPr sz="1400">
              <a:solidFill>
                <a:srgbClr val="000000"/>
              </a:solidFill>
            </a:endParaRPr>
          </a:p>
          <a:p>
            <a:pPr marL="457200" lvl="0" indent="-317500" algn="l" rtl="0">
              <a:lnSpc>
                <a:spcPct val="100000"/>
              </a:lnSpc>
              <a:spcBef>
                <a:spcPts val="0"/>
              </a:spcBef>
              <a:spcAft>
                <a:spcPts val="0"/>
              </a:spcAft>
              <a:buClr>
                <a:srgbClr val="7B230B"/>
              </a:buClr>
              <a:buSzPts val="1400"/>
              <a:buChar char="➢"/>
            </a:pPr>
            <a:r>
              <a:rPr lang="en-US" sz="1400"/>
              <a:t>IT Support for after hours program</a:t>
            </a:r>
            <a:r>
              <a:rPr lang="en-US" sz="1400">
                <a:solidFill>
                  <a:srgbClr val="7B230B"/>
                </a:solidFill>
              </a:rPr>
              <a:t>	</a:t>
            </a:r>
            <a:endParaRPr sz="1400">
              <a:solidFill>
                <a:srgbClr val="7B230B"/>
              </a:solidFill>
            </a:endParaRPr>
          </a:p>
          <a:p>
            <a:pPr marL="0" lvl="0" indent="0" algn="l" rtl="0">
              <a:lnSpc>
                <a:spcPct val="100000"/>
              </a:lnSpc>
              <a:spcBef>
                <a:spcPts val="1000"/>
              </a:spcBef>
              <a:spcAft>
                <a:spcPts val="0"/>
              </a:spcAft>
              <a:buSzPts val="1400"/>
              <a:buNone/>
            </a:pPr>
            <a:r>
              <a:rPr lang="en-US" sz="1400" b="1">
                <a:solidFill>
                  <a:srgbClr val="7B230B"/>
                </a:solidFill>
              </a:rPr>
              <a:t>Admin Indirect: </a:t>
            </a:r>
            <a:r>
              <a:rPr lang="en-US" sz="1400" b="1"/>
              <a:t>$93,785.00</a:t>
            </a:r>
            <a:endParaRPr/>
          </a:p>
          <a:p>
            <a:pPr marL="342900" lvl="0" indent="-342900" algn="l" rtl="0">
              <a:lnSpc>
                <a:spcPct val="100000"/>
              </a:lnSpc>
              <a:spcBef>
                <a:spcPts val="1000"/>
              </a:spcBef>
              <a:spcAft>
                <a:spcPts val="0"/>
              </a:spcAft>
              <a:buSzPts val="1400"/>
              <a:buChar char="➢"/>
            </a:pPr>
            <a:r>
              <a:rPr lang="en-US" sz="1400"/>
              <a:t>Indirect Cost Rate 4.49%</a:t>
            </a:r>
            <a:endParaRPr/>
          </a:p>
          <a:p>
            <a:pPr marL="0" lvl="0" indent="0" algn="l" rtl="0">
              <a:lnSpc>
                <a:spcPct val="100000"/>
              </a:lnSpc>
              <a:spcBef>
                <a:spcPts val="1000"/>
              </a:spcBef>
              <a:spcAft>
                <a:spcPts val="0"/>
              </a:spcAft>
              <a:buSzPts val="1400"/>
              <a:buNone/>
            </a:pPr>
            <a:r>
              <a:rPr lang="en-US" sz="1400" b="1">
                <a:solidFill>
                  <a:srgbClr val="7B230B"/>
                </a:solidFill>
              </a:rPr>
              <a:t>Transportation: </a:t>
            </a:r>
            <a:r>
              <a:rPr lang="en-US" sz="1400" b="1"/>
              <a:t>$530,000.00</a:t>
            </a:r>
            <a:endParaRPr/>
          </a:p>
          <a:p>
            <a:pPr marL="342900" lvl="0" indent="-342900" algn="l" rtl="0">
              <a:lnSpc>
                <a:spcPct val="100000"/>
              </a:lnSpc>
              <a:spcBef>
                <a:spcPts val="1000"/>
              </a:spcBef>
              <a:spcAft>
                <a:spcPts val="0"/>
              </a:spcAft>
              <a:buSzPts val="1400"/>
              <a:buChar char="➢"/>
            </a:pPr>
            <a:r>
              <a:rPr lang="en-US" sz="1400"/>
              <a:t>Bus Transportation- student travel</a:t>
            </a:r>
            <a:endParaRPr sz="1400"/>
          </a:p>
          <a:p>
            <a:pPr marL="0" lvl="0" indent="0" algn="l" rtl="0">
              <a:lnSpc>
                <a:spcPct val="100000"/>
              </a:lnSpc>
              <a:spcBef>
                <a:spcPts val="0"/>
              </a:spcBef>
              <a:spcAft>
                <a:spcPts val="0"/>
              </a:spcAft>
              <a:buSzPts val="1800"/>
              <a:buNone/>
            </a:pPr>
            <a:endParaRPr sz="1400" b="1">
              <a:solidFill>
                <a:srgbClr val="7B230B"/>
              </a:solidFill>
            </a:endParaRPr>
          </a:p>
          <a:p>
            <a:pPr marL="0" lvl="0" indent="0" algn="l" rtl="0">
              <a:lnSpc>
                <a:spcPct val="100000"/>
              </a:lnSpc>
              <a:spcBef>
                <a:spcPts val="0"/>
              </a:spcBef>
              <a:spcAft>
                <a:spcPts val="0"/>
              </a:spcAft>
              <a:buSzPts val="1800"/>
              <a:buNone/>
            </a:pPr>
            <a:r>
              <a:rPr lang="en-US" sz="1400" b="1">
                <a:solidFill>
                  <a:srgbClr val="7B230B"/>
                </a:solidFill>
              </a:rPr>
              <a:t>Supplies and Materials: </a:t>
            </a:r>
            <a:r>
              <a:rPr lang="en-US" sz="1400" b="1"/>
              <a:t>$68,000.00</a:t>
            </a:r>
            <a:endParaRPr/>
          </a:p>
          <a:p>
            <a:pPr marL="342900" lvl="0" indent="-254000" algn="l" rtl="0">
              <a:lnSpc>
                <a:spcPct val="100000"/>
              </a:lnSpc>
              <a:spcBef>
                <a:spcPts val="1000"/>
              </a:spcBef>
              <a:spcAft>
                <a:spcPts val="0"/>
              </a:spcAft>
              <a:buSzPts val="1400"/>
              <a:buNone/>
            </a:pPr>
            <a:endParaRPr sz="1400"/>
          </a:p>
        </p:txBody>
      </p:sp>
      <p:sp>
        <p:nvSpPr>
          <p:cNvPr id="199" name="Google Shape;199;p4"/>
          <p:cNvSpPr txBox="1">
            <a:spLocks noGrp="1"/>
          </p:cNvSpPr>
          <p:nvPr>
            <p:ph type="body" idx="2"/>
          </p:nvPr>
        </p:nvSpPr>
        <p:spPr>
          <a:xfrm>
            <a:off x="6359000" y="858975"/>
            <a:ext cx="4755000" cy="584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1400" b="1">
                <a:solidFill>
                  <a:srgbClr val="5B0F00"/>
                </a:solidFill>
              </a:rPr>
              <a:t>Professional development</a:t>
            </a:r>
            <a:r>
              <a:rPr lang="en-US" sz="1400">
                <a:solidFill>
                  <a:srgbClr val="980000"/>
                </a:solidFill>
              </a:rPr>
              <a:t>:</a:t>
            </a:r>
            <a:r>
              <a:rPr lang="en-US" sz="1400" u="sng">
                <a:solidFill>
                  <a:srgbClr val="000000"/>
                </a:solidFill>
              </a:rPr>
              <a:t> $26,700.00</a:t>
            </a:r>
            <a:endParaRPr sz="1400" u="sng">
              <a:solidFill>
                <a:srgbClr val="000000"/>
              </a:solidFill>
            </a:endParaRPr>
          </a:p>
          <a:p>
            <a:pPr marL="0" lvl="0" indent="0" algn="l" rtl="0">
              <a:lnSpc>
                <a:spcPct val="100000"/>
              </a:lnSpc>
              <a:spcBef>
                <a:spcPts val="1000"/>
              </a:spcBef>
              <a:spcAft>
                <a:spcPts val="0"/>
              </a:spcAft>
              <a:buSzPts val="1800"/>
              <a:buNone/>
            </a:pPr>
            <a:r>
              <a:rPr lang="en-US" sz="1400" b="1">
                <a:solidFill>
                  <a:srgbClr val="5B0F00"/>
                </a:solidFill>
              </a:rPr>
              <a:t>Equipment exceeding</a:t>
            </a:r>
            <a:r>
              <a:rPr lang="en-US" sz="1400">
                <a:solidFill>
                  <a:srgbClr val="5B0F00"/>
                </a:solidFill>
              </a:rPr>
              <a:t> $5,000:</a:t>
            </a:r>
            <a:r>
              <a:rPr lang="en-US" sz="1400"/>
              <a:t>  </a:t>
            </a:r>
            <a:r>
              <a:rPr lang="en-US" sz="1400" u="sng"/>
              <a:t>$ 55,000.00</a:t>
            </a:r>
            <a:endParaRPr sz="1400" u="sng"/>
          </a:p>
          <a:p>
            <a:pPr marL="0" lvl="0" indent="0" algn="l" rtl="0">
              <a:lnSpc>
                <a:spcPct val="100000"/>
              </a:lnSpc>
              <a:spcBef>
                <a:spcPts val="1000"/>
              </a:spcBef>
              <a:spcAft>
                <a:spcPts val="0"/>
              </a:spcAft>
              <a:buSzPts val="1800"/>
              <a:buNone/>
            </a:pPr>
            <a:r>
              <a:rPr lang="en-US" sz="1400" b="1">
                <a:solidFill>
                  <a:srgbClr val="5B0F00"/>
                </a:solidFill>
              </a:rPr>
              <a:t>Software</a:t>
            </a:r>
            <a:r>
              <a:rPr lang="en-US" sz="1400">
                <a:solidFill>
                  <a:srgbClr val="5B0F00"/>
                </a:solidFill>
              </a:rPr>
              <a:t>:</a:t>
            </a:r>
            <a:r>
              <a:rPr lang="en-US" sz="1400"/>
              <a:t> </a:t>
            </a:r>
            <a:r>
              <a:rPr lang="en-US" sz="1400" u="sng"/>
              <a:t>$11,000.00</a:t>
            </a:r>
            <a:endParaRPr sz="1400" u="sng"/>
          </a:p>
          <a:p>
            <a:pPr marL="0" lvl="0" indent="0" algn="l" rtl="0">
              <a:lnSpc>
                <a:spcPct val="100000"/>
              </a:lnSpc>
              <a:spcBef>
                <a:spcPts val="1000"/>
              </a:spcBef>
              <a:spcAft>
                <a:spcPts val="0"/>
              </a:spcAft>
              <a:buSzPts val="1800"/>
              <a:buNone/>
            </a:pPr>
            <a:r>
              <a:rPr lang="en-US" sz="1400" b="1">
                <a:solidFill>
                  <a:srgbClr val="5B0F00"/>
                </a:solidFill>
              </a:rPr>
              <a:t>Family involvement</a:t>
            </a:r>
            <a:r>
              <a:rPr lang="en-US" sz="1400" b="1"/>
              <a:t>:</a:t>
            </a:r>
            <a:r>
              <a:rPr lang="en-US" sz="1400"/>
              <a:t> </a:t>
            </a:r>
            <a:r>
              <a:rPr lang="en-US" sz="1400" u="sng"/>
              <a:t>$11,000.00</a:t>
            </a:r>
            <a:endParaRPr sz="1400" u="sng"/>
          </a:p>
          <a:p>
            <a:pPr marL="0" lvl="0" indent="0" algn="l" rtl="0">
              <a:lnSpc>
                <a:spcPct val="100000"/>
              </a:lnSpc>
              <a:spcBef>
                <a:spcPts val="1000"/>
              </a:spcBef>
              <a:spcAft>
                <a:spcPts val="0"/>
              </a:spcAft>
              <a:buSzPts val="1800"/>
              <a:buNone/>
            </a:pPr>
            <a:r>
              <a:rPr lang="en-US" sz="1400" b="1">
                <a:solidFill>
                  <a:srgbClr val="5B0F00"/>
                </a:solidFill>
              </a:rPr>
              <a:t>Adult involvement</a:t>
            </a:r>
            <a:r>
              <a:rPr lang="en-US" sz="1400" b="1"/>
              <a:t>:</a:t>
            </a:r>
            <a:r>
              <a:rPr lang="en-US" sz="1400"/>
              <a:t> </a:t>
            </a:r>
            <a:r>
              <a:rPr lang="en-US" sz="1400" u="sng"/>
              <a:t>$11,000.00</a:t>
            </a:r>
            <a:endParaRPr sz="1400" u="sng"/>
          </a:p>
          <a:p>
            <a:pPr marL="0" lvl="0" indent="0" algn="l" rtl="0">
              <a:lnSpc>
                <a:spcPct val="100000"/>
              </a:lnSpc>
              <a:spcBef>
                <a:spcPts val="1000"/>
              </a:spcBef>
              <a:spcAft>
                <a:spcPts val="0"/>
              </a:spcAft>
              <a:buSzPts val="1800"/>
              <a:buNone/>
            </a:pPr>
            <a:r>
              <a:rPr lang="en-US" sz="1400" u="sng"/>
              <a:t>Contracted: 6,000.00</a:t>
            </a:r>
            <a:endParaRPr sz="1400" u="sng"/>
          </a:p>
          <a:p>
            <a:pPr marL="0" lvl="0" indent="0" algn="l" rtl="0">
              <a:lnSpc>
                <a:spcPct val="100000"/>
              </a:lnSpc>
              <a:spcBef>
                <a:spcPts val="1000"/>
              </a:spcBef>
              <a:spcAft>
                <a:spcPts val="0"/>
              </a:spcAft>
              <a:buSzPts val="1800"/>
              <a:buNone/>
            </a:pPr>
            <a:endParaRPr sz="1400" b="1">
              <a:solidFill>
                <a:srgbClr val="5B0F00"/>
              </a:solidFill>
            </a:endParaRPr>
          </a:p>
          <a:p>
            <a:pPr marL="0" lvl="0" indent="0" algn="ctr" rtl="0">
              <a:lnSpc>
                <a:spcPct val="100000"/>
              </a:lnSpc>
              <a:spcBef>
                <a:spcPts val="1000"/>
              </a:spcBef>
              <a:spcAft>
                <a:spcPts val="0"/>
              </a:spcAft>
              <a:buClr>
                <a:schemeClr val="dk1"/>
              </a:buClr>
              <a:buSzPts val="1100"/>
              <a:buFont typeface="Arial"/>
              <a:buNone/>
            </a:pPr>
            <a:r>
              <a:rPr lang="en-US" sz="1400" b="1">
                <a:solidFill>
                  <a:srgbClr val="7B230B"/>
                </a:solidFill>
              </a:rPr>
              <a:t>Program Supports:</a:t>
            </a:r>
            <a:endParaRPr sz="1400"/>
          </a:p>
          <a:p>
            <a:pPr marL="342900" lvl="0" indent="-317500" algn="l" rtl="0">
              <a:lnSpc>
                <a:spcPct val="100000"/>
              </a:lnSpc>
              <a:spcBef>
                <a:spcPts val="1000"/>
              </a:spcBef>
              <a:spcAft>
                <a:spcPts val="0"/>
              </a:spcAft>
              <a:buSzPts val="1400"/>
              <a:buChar char="➢"/>
            </a:pPr>
            <a:r>
              <a:rPr lang="en-US" sz="1400"/>
              <a:t>(8) Elementary Schools and (3) Middle Schools</a:t>
            </a:r>
            <a:endParaRPr/>
          </a:p>
          <a:p>
            <a:pPr marL="342900" lvl="0" indent="-317500" algn="l" rtl="0">
              <a:lnSpc>
                <a:spcPct val="100000"/>
              </a:lnSpc>
              <a:spcBef>
                <a:spcPts val="1000"/>
              </a:spcBef>
              <a:spcAft>
                <a:spcPts val="0"/>
              </a:spcAft>
              <a:buSzPts val="1400"/>
              <a:buChar char="➢"/>
            </a:pPr>
            <a:r>
              <a:rPr lang="en-US" sz="1400"/>
              <a:t>Apx 870 students to be served through the program; school identified</a:t>
            </a:r>
            <a:endParaRPr/>
          </a:p>
          <a:p>
            <a:pPr marL="342900" lvl="0" indent="-342900" algn="l" rtl="0">
              <a:lnSpc>
                <a:spcPct val="100000"/>
              </a:lnSpc>
              <a:spcBef>
                <a:spcPts val="1000"/>
              </a:spcBef>
              <a:spcAft>
                <a:spcPts val="0"/>
              </a:spcAft>
              <a:buSzPts val="1400"/>
              <a:buChar char="➢"/>
            </a:pPr>
            <a:r>
              <a:rPr lang="en-US" sz="1400"/>
              <a:t>The grant would provide apx $2391.00 per student</a:t>
            </a:r>
            <a:endParaRPr/>
          </a:p>
          <a:p>
            <a:pPr marL="0" lvl="0" indent="0" algn="ctr" rtl="0">
              <a:lnSpc>
                <a:spcPct val="100000"/>
              </a:lnSpc>
              <a:spcBef>
                <a:spcPts val="1000"/>
              </a:spcBef>
              <a:spcAft>
                <a:spcPts val="0"/>
              </a:spcAft>
              <a:buSzPts val="1400"/>
              <a:buNone/>
            </a:pPr>
            <a:r>
              <a:rPr lang="en-US" sz="1400" b="1">
                <a:solidFill>
                  <a:srgbClr val="7B230B"/>
                </a:solidFill>
              </a:rPr>
              <a:t>Hours of Program:</a:t>
            </a:r>
            <a:endParaRPr sz="1400" b="1"/>
          </a:p>
          <a:p>
            <a:pPr marL="457200" lvl="0" indent="-317500" algn="l" rtl="0">
              <a:lnSpc>
                <a:spcPct val="100000"/>
              </a:lnSpc>
              <a:spcBef>
                <a:spcPts val="1000"/>
              </a:spcBef>
              <a:spcAft>
                <a:spcPts val="0"/>
              </a:spcAft>
              <a:buSzPts val="1400"/>
              <a:buChar char="➢"/>
            </a:pPr>
            <a:r>
              <a:rPr lang="en-US" sz="1400"/>
              <a:t>30 weeks of after school enrichment, homework help and support</a:t>
            </a:r>
            <a:endParaRPr/>
          </a:p>
          <a:p>
            <a:pPr marL="342900" lvl="0" indent="-342900" algn="l" rtl="0">
              <a:lnSpc>
                <a:spcPct val="100000"/>
              </a:lnSpc>
              <a:spcBef>
                <a:spcPts val="1000"/>
              </a:spcBef>
              <a:spcAft>
                <a:spcPts val="0"/>
              </a:spcAft>
              <a:buSzPts val="1400"/>
              <a:buChar char="➢"/>
            </a:pPr>
            <a:r>
              <a:rPr lang="en-US" sz="1400"/>
              <a:t>3:00-5:00pm Elementary (M,T,TH,F)</a:t>
            </a:r>
            <a:endParaRPr sz="1400"/>
          </a:p>
          <a:p>
            <a:pPr marL="342900" lvl="0" indent="-342900" algn="l" rtl="0">
              <a:lnSpc>
                <a:spcPct val="100000"/>
              </a:lnSpc>
              <a:spcBef>
                <a:spcPts val="1000"/>
              </a:spcBef>
              <a:spcAft>
                <a:spcPts val="0"/>
              </a:spcAft>
              <a:buSzPts val="1400"/>
              <a:buChar char="➢"/>
            </a:pPr>
            <a:r>
              <a:rPr lang="en-US" sz="1400"/>
              <a:t>3:30-5:00 pm Middle School (M,T,Th,F)</a:t>
            </a:r>
            <a:endParaRPr sz="1400"/>
          </a:p>
          <a:p>
            <a:pPr marL="342900" lvl="0" indent="-254000" algn="l" rtl="0">
              <a:lnSpc>
                <a:spcPct val="100000"/>
              </a:lnSpc>
              <a:spcBef>
                <a:spcPts val="1000"/>
              </a:spcBef>
              <a:spcAft>
                <a:spcPts val="0"/>
              </a:spcAft>
              <a:buSzPts val="1400"/>
              <a:buNone/>
            </a:pPr>
            <a:endParaRPr sz="1400"/>
          </a:p>
          <a:p>
            <a:pPr marL="0" lvl="0" indent="0" algn="l" rtl="0">
              <a:lnSpc>
                <a:spcPct val="100000"/>
              </a:lnSpc>
              <a:spcBef>
                <a:spcPts val="1000"/>
              </a:spcBef>
              <a:spcAft>
                <a:spcPts val="0"/>
              </a:spcAft>
              <a:buSzPts val="1400"/>
              <a:buNone/>
            </a:pPr>
            <a:endParaRPr/>
          </a:p>
          <a:p>
            <a:pPr marL="342900" lvl="0" indent="-254000" algn="l" rtl="0">
              <a:lnSpc>
                <a:spcPct val="100000"/>
              </a:lnSpc>
              <a:spcBef>
                <a:spcPts val="1000"/>
              </a:spcBef>
              <a:spcAft>
                <a:spcPts val="0"/>
              </a:spcAft>
              <a:buSzPts val="1400"/>
              <a:buNone/>
            </a:pPr>
            <a:endParaRPr sz="1400"/>
          </a:p>
        </p:txBody>
      </p:sp>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1233</Words>
  <Application>Microsoft Office PowerPoint</Application>
  <PresentationFormat>Widescreen</PresentationFormat>
  <Paragraphs>116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Century Gothic</vt:lpstr>
      <vt:lpstr>Calibri</vt:lpstr>
      <vt:lpstr>Noto Sans Symbols</vt:lpstr>
      <vt:lpstr>Arial</vt:lpstr>
      <vt:lpstr>Wisp</vt:lpstr>
      <vt:lpstr>Nita M. Lowey 21st Century Community Learning Center (CCLC)</vt:lpstr>
      <vt:lpstr>FY 2021-2026 21st CCLC Proposal   The Nita M. Lowey 21st Century Community Learning Centers (21st CCLC) Program provides students exceptional out-of-school time (OST) learning, developmental and enrichment experiences throughout the state of New Mexico. </vt:lpstr>
      <vt:lpstr>Program Overview</vt:lpstr>
      <vt:lpstr>Activities</vt:lpstr>
      <vt:lpstr>21st CCLC Application Breakdown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Nita M. Lowey 21st Century Community Learning Center (CCLC)</dc:title>
  <dc:creator>User</dc:creator>
  <cp:lastModifiedBy>RobertoTaboada</cp:lastModifiedBy>
  <cp:revision>1</cp:revision>
  <dcterms:created xsi:type="dcterms:W3CDTF">2019-05-15T16:20:05Z</dcterms:created>
  <dcterms:modified xsi:type="dcterms:W3CDTF">2021-03-24T22:15:20Z</dcterms:modified>
</cp:coreProperties>
</file>